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handoutMasterIdLst>
    <p:handoutMasterId r:id="rId18"/>
  </p:handoutMasterIdLst>
  <p:sldIdLst>
    <p:sldId id="257" r:id="rId5"/>
    <p:sldId id="272" r:id="rId6"/>
    <p:sldId id="268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404"/>
    <a:srgbClr val="5F6F0F"/>
    <a:srgbClr val="718412"/>
    <a:srgbClr val="65741A"/>
    <a:srgbClr val="70811D"/>
    <a:srgbClr val="7B8D1F"/>
    <a:srgbClr val="839721"/>
    <a:srgbClr val="95AB25"/>
    <a:srgbClr val="BC5500"/>
    <a:srgbClr val="C45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09" d="100"/>
          <a:sy n="109" d="100"/>
        </p:scale>
        <p:origin x="96" y="19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B4EDC-59C0-49C7-8ADA-5A781B329E02}" type="datetimeFigureOut">
              <a:rPr lang="en-US"/>
              <a:t>1/25/2024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29053-DC2A-4342-ADD4-2FD729D91E2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204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8D46A-B586-417D-BFBD-8C8FE0AAF762}" type="datetimeFigureOut">
              <a:rPr lang="en-US"/>
              <a:t>1/25/2024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A5BD7-F043-4D1B-AA17-CD412FC534D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70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diagonal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4" name="Straight Connector 13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" name="bottom lines"/>
          <p:cNvGrpSpPr/>
          <p:nvPr/>
        </p:nvGrpSpPr>
        <p:grpSpPr>
          <a:xfrm>
            <a:off x="-8916" y="6057149"/>
            <a:ext cx="5498726" cy="820207"/>
            <a:chOff x="-6689" y="4553748"/>
            <a:chExt cx="4125119" cy="615155"/>
          </a:xfrm>
        </p:grpSpPr>
        <p:sp>
          <p:nvSpPr>
            <p:cNvPr id="9" name="Freeform 8"/>
            <p:cNvSpPr/>
            <p:nvPr/>
          </p:nvSpPr>
          <p:spPr>
            <a:xfrm rot="16200000">
              <a:off x="1754302" y="2802395"/>
              <a:ext cx="612775" cy="411548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4115481 h 4115481"/>
                <a:gd name="connsiteX1" fmla="*/ 612775 w 612775"/>
                <a:gd name="connsiteY1" fmla="*/ 3180443 h 4115481"/>
                <a:gd name="connsiteX2" fmla="*/ 612775 w 612775"/>
                <a:gd name="connsiteY2" fmla="*/ 0 h 411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4115481">
                  <a:moveTo>
                    <a:pt x="0" y="4115481"/>
                  </a:moveTo>
                  <a:lnTo>
                    <a:pt x="612775" y="3180443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0" name="Freeform 9"/>
            <p:cNvSpPr/>
            <p:nvPr/>
          </p:nvSpPr>
          <p:spPr>
            <a:xfrm rot="16200000">
              <a:off x="1604659" y="3152814"/>
              <a:ext cx="410751" cy="3621427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  <a:gd name="connsiteX0" fmla="*/ 0 w 410751"/>
                <a:gd name="connsiteY0" fmla="*/ 3614170 h 3614170"/>
                <a:gd name="connsiteX1" fmla="*/ 410751 w 410751"/>
                <a:gd name="connsiteY1" fmla="*/ 2990994 h 3614170"/>
                <a:gd name="connsiteX2" fmla="*/ 405947 w 410751"/>
                <a:gd name="connsiteY2" fmla="*/ 0 h 3614170"/>
                <a:gd name="connsiteX0" fmla="*/ 0 w 410751"/>
                <a:gd name="connsiteY0" fmla="*/ 3621427 h 3621427"/>
                <a:gd name="connsiteX1" fmla="*/ 410751 w 410751"/>
                <a:gd name="connsiteY1" fmla="*/ 2998251 h 3621427"/>
                <a:gd name="connsiteX2" fmla="*/ 405947 w 410751"/>
                <a:gd name="connsiteY2" fmla="*/ 0 h 362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621427">
                  <a:moveTo>
                    <a:pt x="0" y="3621427"/>
                  </a:moveTo>
                  <a:lnTo>
                    <a:pt x="410751" y="2998251"/>
                  </a:lnTo>
                  <a:cubicBezTo>
                    <a:pt x="410359" y="2065358"/>
                    <a:pt x="406339" y="932893"/>
                    <a:pt x="405947" y="0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1" name="Freeform 10"/>
            <p:cNvSpPr/>
            <p:nvPr/>
          </p:nvSpPr>
          <p:spPr>
            <a:xfrm rot="16200000">
              <a:off x="1462308" y="3453376"/>
              <a:ext cx="241768" cy="31797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  <a:gd name="connsiteX0" fmla="*/ 0 w 241768"/>
                <a:gd name="connsiteY0" fmla="*/ 3179761 h 3179761"/>
                <a:gd name="connsiteX1" fmla="*/ 238919 w 241768"/>
                <a:gd name="connsiteY1" fmla="*/ 2819370 h 3179761"/>
                <a:gd name="connsiteX2" fmla="*/ 241754 w 241768"/>
                <a:gd name="connsiteY2" fmla="*/ 0 h 317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768" h="3179761">
                  <a:moveTo>
                    <a:pt x="0" y="3179761"/>
                  </a:moveTo>
                  <a:lnTo>
                    <a:pt x="238919" y="2819370"/>
                  </a:lnTo>
                  <a:cubicBezTo>
                    <a:pt x="238654" y="1947313"/>
                    <a:pt x="242019" y="872057"/>
                    <a:pt x="241754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176" y="584200"/>
            <a:ext cx="8735325" cy="200025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176" y="2616200"/>
            <a:ext cx="8735325" cy="1752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1/25/2024</a:t>
            </a:fld>
            <a:endParaRPr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74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1/25/2024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676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diagonal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2" name="Straight Connector 11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177" y="2209801"/>
            <a:ext cx="8938472" cy="2764335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176" y="4951266"/>
            <a:ext cx="7069519" cy="122093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1/25/2024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633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8883" y="1706880"/>
            <a:ext cx="5078677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0707" y="1706880"/>
            <a:ext cx="5078677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1/25/2024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764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701800"/>
            <a:ext cx="5082740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3" y="2717800"/>
            <a:ext cx="5078677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96644" y="1701800"/>
            <a:ext cx="5082740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0707" y="2717800"/>
            <a:ext cx="5078677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 baseline="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1/25/2024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538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1/25/2024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522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1/25/2024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247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4971" y="584200"/>
            <a:ext cx="6094413" cy="5588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1/25/2024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813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5484971" y="584200"/>
            <a:ext cx="6094413" cy="5588000"/>
          </a:xfrm>
          <a:ln w="12700">
            <a:solidFill>
              <a:schemeClr val="bg1">
                <a:lumMod val="75000"/>
                <a:lumOff val="2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1/25/2024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343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1/25/2024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667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584200"/>
            <a:ext cx="2742486" cy="558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8882" y="584200"/>
            <a:ext cx="7414869" cy="55880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1/25/2024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588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100000"/>
                <a:shade val="0"/>
                <a:satMod val="100000"/>
              </a:schemeClr>
            </a:gs>
            <a:gs pos="85000">
              <a:schemeClr val="bg2">
                <a:tint val="100000"/>
                <a:shade val="30000"/>
                <a:satMod val="100000"/>
              </a:schemeClr>
            </a:gs>
            <a:gs pos="100000">
              <a:schemeClr val="bg2">
                <a:shade val="60000"/>
                <a:satMod val="1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left lines"/>
          <p:cNvGrpSpPr/>
          <p:nvPr/>
        </p:nvGrpSpPr>
        <p:grpSpPr>
          <a:xfrm>
            <a:off x="-15870" y="-3174"/>
            <a:ext cx="819993" cy="5229225"/>
            <a:chOff x="-11906" y="-2381"/>
            <a:chExt cx="615155" cy="3921919"/>
          </a:xfrm>
        </p:grpSpPr>
        <p:sp>
          <p:nvSpPr>
            <p:cNvPr id="10" name="Freeform 9"/>
            <p:cNvSpPr/>
            <p:nvPr/>
          </p:nvSpPr>
          <p:spPr>
            <a:xfrm>
              <a:off x="-9526" y="0"/>
              <a:ext cx="612775" cy="3919538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3919538">
                  <a:moveTo>
                    <a:pt x="0" y="3919538"/>
                  </a:moveTo>
                  <a:lnTo>
                    <a:pt x="612775" y="2984500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Freeform 10"/>
            <p:cNvSpPr/>
            <p:nvPr/>
          </p:nvSpPr>
          <p:spPr>
            <a:xfrm>
              <a:off x="-11906" y="0"/>
              <a:ext cx="410751" cy="3421856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421856">
                  <a:moveTo>
                    <a:pt x="0" y="3421856"/>
                  </a:moveTo>
                  <a:lnTo>
                    <a:pt x="410751" y="2798680"/>
                  </a:lnTo>
                  <a:lnTo>
                    <a:pt x="409575" y="0"/>
                  </a:ln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Freeform 13"/>
            <p:cNvSpPr/>
            <p:nvPr/>
          </p:nvSpPr>
          <p:spPr>
            <a:xfrm>
              <a:off x="-7144" y="-2381"/>
              <a:ext cx="238919" cy="29765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19" h="2976561">
                  <a:moveTo>
                    <a:pt x="0" y="2976561"/>
                  </a:moveTo>
                  <a:lnTo>
                    <a:pt x="238919" y="2616170"/>
                  </a:lnTo>
                  <a:cubicBezTo>
                    <a:pt x="238654" y="1744113"/>
                    <a:pt x="238390" y="872057"/>
                    <a:pt x="238125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22396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701797"/>
            <a:ext cx="10360501" cy="4462272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8882" y="6356352"/>
            <a:ext cx="2234618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FD029-FB74-4578-B929-F66AA97659CA}" type="datetimeFigureOut">
              <a:rPr lang="en-US"/>
              <a:pPr/>
              <a:t>1/25/2024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3501" y="6356352"/>
            <a:ext cx="5281824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3649" y="6356352"/>
            <a:ext cx="101573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5275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10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98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73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48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3322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797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272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29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9673E3-01D9-493C-E7B1-B82ACAE7B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12" y="0"/>
            <a:ext cx="10287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161910-AB57-3BA8-3759-5900B56DB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868363"/>
          </a:xfrm>
        </p:spPr>
        <p:txBody>
          <a:bodyPr/>
          <a:lstStyle/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did only 3,000 obey the Gospel?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26A1C-5FE9-8821-48CD-57561A193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190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5541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Why More People Today Who Hear The Gospel do NOT OBEY IT?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981200"/>
            <a:ext cx="10360501" cy="4462272"/>
          </a:xfrm>
        </p:spPr>
        <p:txBody>
          <a:bodyPr>
            <a:normAutofit lnSpcReduction="10000"/>
          </a:bodyPr>
          <a:lstStyle/>
          <a:p>
            <a:r>
              <a:rPr lang="en-US" sz="4800" dirty="0"/>
              <a:t>Christ DIED for ALL – Hebrews 2:9</a:t>
            </a:r>
          </a:p>
          <a:p>
            <a:r>
              <a:rPr lang="en-US" sz="4800" dirty="0"/>
              <a:t>Even for the UNGODLY – Romans 5:6</a:t>
            </a:r>
          </a:p>
          <a:p>
            <a:r>
              <a:rPr lang="en-US" sz="4800" dirty="0"/>
              <a:t>God does NOT wish you to PERISH – 2 Peter 3:9</a:t>
            </a:r>
          </a:p>
          <a:p>
            <a:r>
              <a:rPr lang="en-US" sz="4800" dirty="0"/>
              <a:t>God calls us by Gospel – 2 Thessalonians 2:14</a:t>
            </a:r>
          </a:p>
        </p:txBody>
      </p:sp>
    </p:spTree>
    <p:extLst>
      <p:ext uri="{BB962C8B-B14F-4D97-AF65-F5344CB8AC3E}">
        <p14:creationId xmlns:p14="http://schemas.microsoft.com/office/powerpoint/2010/main" val="35291143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858963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WHY IS IT THAT THE MAJORITY OF PEOPLE IN THE WORLD REJECT GOD’S CALL THROUGH THE GOSPEL?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2133600"/>
            <a:ext cx="10360501" cy="4309872"/>
          </a:xfrm>
        </p:spPr>
        <p:txBody>
          <a:bodyPr>
            <a:normAutofit fontScale="77500" lnSpcReduction="20000"/>
          </a:bodyPr>
          <a:lstStyle/>
          <a:p>
            <a:r>
              <a:rPr lang="en-US" sz="4800" dirty="0"/>
              <a:t>John 14:6 “no one comes to the Father except through Me.”</a:t>
            </a:r>
          </a:p>
          <a:p>
            <a:r>
              <a:rPr lang="en-US" sz="4800" dirty="0"/>
              <a:t>Matthew 7:13,14 “the gate and difficult {is} the way which leads to life, and there are few who find it." </a:t>
            </a:r>
          </a:p>
          <a:p>
            <a:r>
              <a:rPr lang="en-US" sz="4800" dirty="0"/>
              <a:t>1 John 5:19 “whole world lies {under the sway of} the wicked one." </a:t>
            </a:r>
          </a:p>
          <a:p>
            <a:r>
              <a:rPr lang="en-US" sz="4800" dirty="0"/>
              <a:t>Matthew 7:21-23 “`I never knew you; depart from Me, you who practice lawlessness!'"</a:t>
            </a:r>
          </a:p>
        </p:txBody>
      </p:sp>
    </p:spTree>
    <p:extLst>
      <p:ext uri="{BB962C8B-B14F-4D97-AF65-F5344CB8AC3E}">
        <p14:creationId xmlns:p14="http://schemas.microsoft.com/office/powerpoint/2010/main" val="7254500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51204" y="381000"/>
            <a:ext cx="2961580" cy="525780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Luke 8:5-10</a:t>
            </a:r>
            <a:br>
              <a:rPr lang="en-US" sz="4800" dirty="0"/>
            </a:br>
            <a:r>
              <a:rPr lang="en-US" sz="4800" dirty="0"/>
              <a:t>A Lesson On WHY Only A Few Will Be Saved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ECA73F-818C-BE0F-5FE8-89BC439C4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8153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51204" y="381000"/>
            <a:ext cx="2961580" cy="525780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Luke 8:5-10</a:t>
            </a:r>
            <a:br>
              <a:rPr lang="en-US" sz="4800" dirty="0"/>
            </a:br>
            <a:r>
              <a:rPr lang="en-US" sz="4800" dirty="0"/>
              <a:t>A Lesson On WHY Only A Few Will Be Saved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ECA73F-818C-BE0F-5FE8-89BC439C4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0BF7DB-74B2-3E74-D399-86F6E620160D}"/>
              </a:ext>
            </a:extLst>
          </p:cNvPr>
          <p:cNvSpPr txBox="1"/>
          <p:nvPr/>
        </p:nvSpPr>
        <p:spPr>
          <a:xfrm>
            <a:off x="1827212" y="1371600"/>
            <a:ext cx="6248400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Jesus CLEARLY taught that the MAJORITY WOULD NOT BE SAVED!</a:t>
            </a:r>
          </a:p>
          <a:p>
            <a:pPr algn="ctr"/>
            <a:r>
              <a:rPr lang="en-US" sz="3600" dirty="0"/>
              <a:t>WHY?</a:t>
            </a:r>
          </a:p>
          <a:p>
            <a:pPr algn="ctr"/>
            <a:r>
              <a:rPr lang="en-US" sz="3600" dirty="0"/>
              <a:t>Not because GOD DOES NOT LOVE THEM- John 3:16</a:t>
            </a:r>
          </a:p>
          <a:p>
            <a:pPr algn="ctr"/>
            <a:r>
              <a:rPr lang="en-US" sz="3600" dirty="0"/>
              <a:t>The problem is within the HEART OF MAN!</a:t>
            </a:r>
          </a:p>
        </p:txBody>
      </p:sp>
    </p:spTree>
    <p:extLst>
      <p:ext uri="{BB962C8B-B14F-4D97-AF65-F5344CB8AC3E}">
        <p14:creationId xmlns:p14="http://schemas.microsoft.com/office/powerpoint/2010/main" val="905861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8983DC-ED3B-7DB9-D313-0AE238950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480" y="1278915"/>
            <a:ext cx="2746132" cy="2746132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173163"/>
          </a:xfrm>
        </p:spPr>
        <p:txBody>
          <a:bodyPr>
            <a:noAutofit/>
          </a:bodyPr>
          <a:lstStyle/>
          <a:p>
            <a:pPr algn="ctr"/>
            <a:r>
              <a:rPr lang="en-US" sz="7200" dirty="0"/>
              <a:t>THE FOUR HEARTS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442132-2A4C-3056-4C46-44E65BA38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835" y="3979985"/>
            <a:ext cx="2845777" cy="28457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1A92EB-66AD-E25A-6BBA-5674355A1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71" y="4111869"/>
            <a:ext cx="2746131" cy="27461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E3D07A-B082-ACF6-0A94-662021BE4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3607" y="1291004"/>
            <a:ext cx="2845777" cy="28457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8ACB9E-1721-5845-2691-182B94BE7E0A}"/>
              </a:ext>
            </a:extLst>
          </p:cNvPr>
          <p:cNvSpPr txBox="1"/>
          <p:nvPr/>
        </p:nvSpPr>
        <p:spPr>
          <a:xfrm>
            <a:off x="2899241" y="1990696"/>
            <a:ext cx="22726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Which Satan</a:t>
            </a:r>
          </a:p>
          <a:p>
            <a:pPr algn="ctr"/>
            <a:r>
              <a:rPr lang="en-US" sz="3200" dirty="0"/>
              <a:t>Keeps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CF3AFE-C482-328C-2362-091F427F305A}"/>
              </a:ext>
            </a:extLst>
          </p:cNvPr>
          <p:cNvSpPr txBox="1"/>
          <p:nvPr/>
        </p:nvSpPr>
        <p:spPr>
          <a:xfrm>
            <a:off x="9032917" y="1987113"/>
            <a:ext cx="224715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Which </a:t>
            </a:r>
          </a:p>
          <a:p>
            <a:pPr algn="ctr"/>
            <a:r>
              <a:rPr lang="en-US" sz="3200" dirty="0"/>
              <a:t>Temptations</a:t>
            </a:r>
          </a:p>
          <a:p>
            <a:pPr algn="ctr"/>
            <a:r>
              <a:rPr lang="en-US" sz="3200" dirty="0"/>
              <a:t>Gets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3A834-5658-CA8B-793A-814E1046895F}"/>
              </a:ext>
            </a:extLst>
          </p:cNvPr>
          <p:cNvSpPr txBox="1"/>
          <p:nvPr/>
        </p:nvSpPr>
        <p:spPr>
          <a:xfrm>
            <a:off x="946763" y="4624978"/>
            <a:ext cx="263418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Overcome With</a:t>
            </a:r>
          </a:p>
          <a:p>
            <a:pPr algn="ctr"/>
            <a:r>
              <a:rPr lang="en-US" sz="2800" dirty="0"/>
              <a:t>Cares, Pleasures,</a:t>
            </a:r>
          </a:p>
          <a:p>
            <a:pPr algn="ctr"/>
            <a:r>
              <a:rPr lang="en-US" sz="2800" dirty="0"/>
              <a:t>And Riches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37A898-DDE0-E571-BE2A-26CDE9C00180}"/>
              </a:ext>
            </a:extLst>
          </p:cNvPr>
          <p:cNvSpPr txBox="1"/>
          <p:nvPr/>
        </p:nvSpPr>
        <p:spPr>
          <a:xfrm>
            <a:off x="6004437" y="4778866"/>
            <a:ext cx="205857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GOOD and </a:t>
            </a:r>
          </a:p>
          <a:p>
            <a:pPr algn="ctr"/>
            <a:r>
              <a:rPr lang="en-US" sz="3200" dirty="0"/>
              <a:t>Honest</a:t>
            </a:r>
          </a:p>
        </p:txBody>
      </p:sp>
    </p:spTree>
    <p:extLst>
      <p:ext uri="{BB962C8B-B14F-4D97-AF65-F5344CB8AC3E}">
        <p14:creationId xmlns:p14="http://schemas.microsoft.com/office/powerpoint/2010/main" val="34300627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868363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THE HEART WHICH SATAN KEEPS</a:t>
            </a:r>
            <a:endParaRPr lang="en-US" sz="40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990600"/>
            <a:ext cx="10360501" cy="5452872"/>
          </a:xfrm>
        </p:spPr>
        <p:txBody>
          <a:bodyPr>
            <a:noAutofit/>
          </a:bodyPr>
          <a:lstStyle/>
          <a:p>
            <a:r>
              <a:rPr lang="en-US" sz="3700" dirty="0"/>
              <a:t>Luke 8:5,12</a:t>
            </a:r>
          </a:p>
          <a:p>
            <a:r>
              <a:rPr lang="en-US" sz="3700" dirty="0"/>
              <a:t>The Devil is PRESENT each time the WORD is sown!</a:t>
            </a:r>
          </a:p>
          <a:p>
            <a:r>
              <a:rPr lang="en-US" sz="3700" dirty="0"/>
              <a:t>Many ways Satan steals the WORD out of a heart:</a:t>
            </a:r>
          </a:p>
          <a:p>
            <a:r>
              <a:rPr lang="en-US" sz="3700" dirty="0"/>
              <a:t>Lies and Deception- Genesis 3:4</a:t>
            </a:r>
          </a:p>
          <a:p>
            <a:r>
              <a:rPr lang="en-US" sz="3700" dirty="0"/>
              <a:t>Always Tomorrow – Acts 26:28</a:t>
            </a:r>
          </a:p>
          <a:p>
            <a:r>
              <a:rPr lang="en-US" sz="3700" dirty="0"/>
              <a:t>Life of SIN is really the best!</a:t>
            </a:r>
          </a:p>
          <a:p>
            <a:r>
              <a:rPr lang="en-US" sz="3700" dirty="0"/>
              <a:t>Think they are OKAY!</a:t>
            </a:r>
          </a:p>
          <a:p>
            <a:r>
              <a:rPr lang="en-US" sz="3700" dirty="0"/>
              <a:t>Don’t Let Him Steal The Word From Your HEART!</a:t>
            </a:r>
          </a:p>
        </p:txBody>
      </p:sp>
    </p:spTree>
    <p:extLst>
      <p:ext uri="{BB962C8B-B14F-4D97-AF65-F5344CB8AC3E}">
        <p14:creationId xmlns:p14="http://schemas.microsoft.com/office/powerpoint/2010/main" val="39474244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868363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THE HEART WHICH TEMPTATION GETS</a:t>
            </a:r>
            <a:endParaRPr lang="en-US" sz="40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990600"/>
            <a:ext cx="10360501" cy="5452872"/>
          </a:xfrm>
        </p:spPr>
        <p:txBody>
          <a:bodyPr>
            <a:noAutofit/>
          </a:bodyPr>
          <a:lstStyle/>
          <a:p>
            <a:r>
              <a:rPr lang="en-US" sz="3700" dirty="0"/>
              <a:t>Luke 8:6,13</a:t>
            </a:r>
          </a:p>
          <a:p>
            <a:r>
              <a:rPr lang="en-US" sz="3700" dirty="0"/>
              <a:t>Obey the WORD with GREAT JOY!</a:t>
            </a:r>
          </a:p>
          <a:p>
            <a:r>
              <a:rPr lang="en-US" sz="3700" dirty="0"/>
              <a:t>1 Peter 5:8 “ your adversary the devil walks about like a roaring lion, seeking whom he may devour." </a:t>
            </a:r>
          </a:p>
          <a:p>
            <a:r>
              <a:rPr lang="en-US" sz="3700" dirty="0"/>
              <a:t>A Christian CAN FALL!  Galatians 5:4; 2 Peter 2:20</a:t>
            </a:r>
          </a:p>
          <a:p>
            <a:r>
              <a:rPr lang="en-US" sz="3700" dirty="0"/>
              <a:t>Problem is NO ROOT – Ephesians 3:17; Colossians 2:7</a:t>
            </a:r>
          </a:p>
          <a:p>
            <a:r>
              <a:rPr lang="en-US" sz="3700" dirty="0"/>
              <a:t>James 1:14; 1 Thessalonians 5:22; 1 Peter 2:1,2</a:t>
            </a:r>
          </a:p>
        </p:txBody>
      </p:sp>
    </p:spTree>
    <p:extLst>
      <p:ext uri="{BB962C8B-B14F-4D97-AF65-F5344CB8AC3E}">
        <p14:creationId xmlns:p14="http://schemas.microsoft.com/office/powerpoint/2010/main" val="6997550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249363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THE HEART OVERCOME WITH CARES, PLEASURES, and RICHES</a:t>
            </a:r>
            <a:endParaRPr lang="en-US" sz="32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1371600"/>
            <a:ext cx="10744200" cy="5071872"/>
          </a:xfrm>
        </p:spPr>
        <p:txBody>
          <a:bodyPr>
            <a:noAutofit/>
          </a:bodyPr>
          <a:lstStyle/>
          <a:p>
            <a:r>
              <a:rPr lang="en-US" sz="3000" dirty="0"/>
              <a:t>Luke 8:7,14</a:t>
            </a:r>
          </a:p>
          <a:p>
            <a:r>
              <a:rPr lang="en-US" sz="3000" dirty="0"/>
              <a:t>CHOKED – Seized of Throttled, Suffocated, Drowned</a:t>
            </a:r>
          </a:p>
          <a:p>
            <a:r>
              <a:rPr lang="en-US" sz="3000" dirty="0"/>
              <a:t>CARES- includes worrying about ANYTHING!</a:t>
            </a:r>
          </a:p>
          <a:p>
            <a:r>
              <a:rPr lang="en-US" sz="3000" dirty="0"/>
              <a:t>Matthew 11:28-30 “I will give you rest”</a:t>
            </a:r>
          </a:p>
          <a:p>
            <a:r>
              <a:rPr lang="en-US" sz="3000" dirty="0"/>
              <a:t>RICHES – Possession or Seeking For Money/Things</a:t>
            </a:r>
          </a:p>
          <a:p>
            <a:r>
              <a:rPr lang="en-US" sz="3000" dirty="0"/>
              <a:t>1 Timothy 6:9,10 “love of money is a root of all {kinds of} evil”</a:t>
            </a:r>
          </a:p>
          <a:p>
            <a:r>
              <a:rPr lang="en-US" sz="3000" dirty="0"/>
              <a:t>Pleasures – things of WORLD before Love for God</a:t>
            </a:r>
          </a:p>
          <a:p>
            <a:r>
              <a:rPr lang="en-US" sz="3000" dirty="0"/>
              <a:t>James 4:1-7; Luke 9:62; 2 Timothy 4:6-8</a:t>
            </a:r>
          </a:p>
        </p:txBody>
      </p:sp>
    </p:spTree>
    <p:extLst>
      <p:ext uri="{BB962C8B-B14F-4D97-AF65-F5344CB8AC3E}">
        <p14:creationId xmlns:p14="http://schemas.microsoft.com/office/powerpoint/2010/main" val="15757625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868363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THE HEART WHICH IS HONEST &amp; GOOD</a:t>
            </a:r>
            <a:endParaRPr lang="en-US" sz="40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990600"/>
            <a:ext cx="10744200" cy="5452872"/>
          </a:xfrm>
        </p:spPr>
        <p:txBody>
          <a:bodyPr>
            <a:noAutofit/>
          </a:bodyPr>
          <a:lstStyle/>
          <a:p>
            <a:r>
              <a:rPr lang="en-US" sz="3300" dirty="0"/>
              <a:t>Luke 8:8,15</a:t>
            </a:r>
          </a:p>
          <a:p>
            <a:r>
              <a:rPr lang="en-US" sz="3300" dirty="0"/>
              <a:t>Prepared Heart – Will Make It To Heaven!</a:t>
            </a:r>
          </a:p>
          <a:p>
            <a:r>
              <a:rPr lang="en-US" sz="3300" dirty="0"/>
              <a:t>Honest – John 8:32; 17:17; Matthew 5:6</a:t>
            </a:r>
          </a:p>
          <a:p>
            <a:r>
              <a:rPr lang="en-US" sz="3300" dirty="0"/>
              <a:t>Good Heart – Pure and Holy – Matthew 5:8; 6:14,15</a:t>
            </a:r>
          </a:p>
          <a:p>
            <a:r>
              <a:rPr lang="en-US" sz="3300" dirty="0"/>
              <a:t>Hears The Word – Romans 10:17; James 1:19-21</a:t>
            </a:r>
          </a:p>
          <a:p>
            <a:r>
              <a:rPr lang="en-US" sz="3300" dirty="0"/>
              <a:t>Keeps The Word – James 1:21,22 “a DOER OF THE WORD”</a:t>
            </a:r>
          </a:p>
          <a:p>
            <a:r>
              <a:rPr lang="en-US" sz="3300" dirty="0"/>
              <a:t>Bring Forth Fruit – Galatians 5:22-25</a:t>
            </a:r>
          </a:p>
          <a:p>
            <a:r>
              <a:rPr lang="en-US" sz="3300" dirty="0"/>
              <a:t>Patient Heart – 1 Corinthians 15:58</a:t>
            </a:r>
          </a:p>
        </p:txBody>
      </p:sp>
    </p:spTree>
    <p:extLst>
      <p:ext uri="{BB962C8B-B14F-4D97-AF65-F5344CB8AC3E}">
        <p14:creationId xmlns:p14="http://schemas.microsoft.com/office/powerpoint/2010/main" val="330161226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76201"/>
            <a:ext cx="10360501" cy="1981200"/>
          </a:xfrm>
        </p:spPr>
        <p:txBody>
          <a:bodyPr>
            <a:noAutofit/>
          </a:bodyPr>
          <a:lstStyle/>
          <a:p>
            <a:pPr algn="ctr"/>
            <a:r>
              <a:rPr lang="en-US" sz="6600" dirty="0"/>
              <a:t>THE MINORITY ARE MAKING IT TO HEAVEN</a:t>
            </a:r>
            <a:endParaRPr lang="en-US" sz="54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2133600"/>
            <a:ext cx="10744200" cy="4309872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5400" dirty="0"/>
              <a:t>WHICH  of the hearts we have looked at describes YOU?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5400" dirty="0"/>
              <a:t>Are YOU one who will make it?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5400" dirty="0"/>
              <a:t>IF NOT, WHY NOT?</a:t>
            </a:r>
          </a:p>
        </p:txBody>
      </p:sp>
    </p:spTree>
    <p:extLst>
      <p:ext uri="{BB962C8B-B14F-4D97-AF65-F5344CB8AC3E}">
        <p14:creationId xmlns:p14="http://schemas.microsoft.com/office/powerpoint/2010/main" val="3134864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uiExpand="1" build="p"/>
    </p:bldLst>
  </p:timing>
</p:sld>
</file>

<file path=ppt/theme/theme1.xml><?xml version="1.0" encoding="utf-8"?>
<a:theme xmlns:a="http://schemas.openxmlformats.org/drawingml/2006/main" name="Tech 16x9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>
    <a:spDef>
      <a:spPr/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787990.potx" id="{BDB9CD5E-36EC-45F3-B87D-6D062B8A3823}" vid="{51682E2F-7C85-4D6F-AD40-072EFC83910D}"/>
    </a:ext>
  </a:extLst>
</a:theme>
</file>

<file path=ppt/theme/theme2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1345093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simple template design works for technology and  businesses, but it's versatile enough to use in other contexts.  It features multiple slide layouts designed for widescreen (16x9 resolution) and includes a sample SmartArt list and chart that are easily editable.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2011-11-26T00:30:00+00:00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TP102787989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694266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836F65B-1B07-41EE-A0E8-BC6EF385522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C67BEE-D13F-4BD2-98A5-34D8A0977F68}">
  <ds:schemaRefs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09BF4D4-EF60-4196-BFC3-9462D60797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Triple circuit lines presentation (widescreen)</Template>
  <TotalTime>136</TotalTime>
  <Words>535</Words>
  <Application>Microsoft Office PowerPoint</Application>
  <PresentationFormat>Custom</PresentationFormat>
  <Paragraphs>66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Tech 16x9</vt:lpstr>
      <vt:lpstr>PowerPoint Presentation</vt:lpstr>
      <vt:lpstr>Why did only 3,000 obey the Gospel?</vt:lpstr>
      <vt:lpstr>Why More People Today Who Hear The Gospel do NOT OBEY IT?</vt:lpstr>
      <vt:lpstr>WHY IS IT THAT THE MAJORITY OF PEOPLE IN THE WORLD REJECT GOD’S CALL THROUGH THE GOSPEL?</vt:lpstr>
      <vt:lpstr>Luke 8:5-10 A Lesson On WHY Only A Few Will Be Saved</vt:lpstr>
      <vt:lpstr>Luke 8:5-10 A Lesson On WHY Only A Few Will Be Saved</vt:lpstr>
      <vt:lpstr>THE FOUR HEARTS</vt:lpstr>
      <vt:lpstr>THE HEART WHICH SATAN KEEPS</vt:lpstr>
      <vt:lpstr>THE HEART WHICH TEMPTATION GETS</vt:lpstr>
      <vt:lpstr>THE HEART OVERCOME WITH CARES, PLEASURES, and RICHES</vt:lpstr>
      <vt:lpstr>THE HEART WHICH IS HONEST &amp; GOOD</vt:lpstr>
      <vt:lpstr>THE MINORITY ARE MAKING IT TO HEAVEN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Gailen Evans</dc:creator>
  <cp:lastModifiedBy>Gailen Evans</cp:lastModifiedBy>
  <cp:revision>12</cp:revision>
  <dcterms:created xsi:type="dcterms:W3CDTF">2024-01-25T20:18:44Z</dcterms:created>
  <dcterms:modified xsi:type="dcterms:W3CDTF">2024-01-25T22:34:55Z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